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7" r:id="rId3"/>
    <p:sldId id="393" r:id="rId4"/>
    <p:sldId id="394" r:id="rId5"/>
    <p:sldId id="395" r:id="rId6"/>
    <p:sldId id="405" r:id="rId7"/>
    <p:sldId id="406" r:id="rId8"/>
    <p:sldId id="396" r:id="rId9"/>
    <p:sldId id="397" r:id="rId10"/>
    <p:sldId id="399" r:id="rId11"/>
    <p:sldId id="398" r:id="rId12"/>
    <p:sldId id="400" r:id="rId13"/>
    <p:sldId id="401" r:id="rId14"/>
    <p:sldId id="402" r:id="rId15"/>
    <p:sldId id="403" r:id="rId16"/>
    <p:sldId id="407" r:id="rId17"/>
    <p:sldId id="408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a Bruno" initials="SB" lastIdx="14" clrIdx="0">
    <p:extLst/>
  </p:cmAuthor>
  <p:cmAuthor id="2" name="Rosaria" initials="R" lastIdx="3" clrIdx="1">
    <p:extLst>
      <p:ext uri="{19B8F6BF-5375-455C-9EA6-DF929625EA0E}">
        <p15:presenceInfo xmlns:p15="http://schemas.microsoft.com/office/powerpoint/2012/main" userId="Rosa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EEF0"/>
    <a:srgbClr val="DDFBDE"/>
    <a:srgbClr val="00CC00"/>
    <a:srgbClr val="33CC33"/>
    <a:srgbClr val="6CD464"/>
    <a:srgbClr val="8497DE"/>
    <a:srgbClr val="D2FAD3"/>
    <a:srgbClr val="EDFAFD"/>
    <a:srgbClr val="EFECFE"/>
    <a:srgbClr val="005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2" autoAdjust="0"/>
    <p:restoredTop sz="86355" autoAdjust="0"/>
  </p:normalViewPr>
  <p:slideViewPr>
    <p:cSldViewPr>
      <p:cViewPr varScale="1">
        <p:scale>
          <a:sx n="76" d="100"/>
          <a:sy n="76" d="100"/>
        </p:scale>
        <p:origin x="20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/>
              <a:t>UTENZE</a:t>
            </a:r>
            <a:r>
              <a:rPr lang="it-IT" sz="1400" baseline="0"/>
              <a:t> SIURP</a:t>
            </a:r>
            <a:endParaRPr lang="it-IT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FF0000"/>
              </a:solidFill>
              <a:ln w="952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'UTENZE SIURP'!$D$5:$D$11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xVal>
          <c:yVal>
            <c:numRef>
              <c:f>'UTENZE SIURP'!$E$5:$E$11</c:f>
              <c:numCache>
                <c:formatCode>General</c:formatCode>
                <c:ptCount val="7"/>
                <c:pt idx="0">
                  <c:v>623</c:v>
                </c:pt>
                <c:pt idx="1">
                  <c:v>720</c:v>
                </c:pt>
                <c:pt idx="2">
                  <c:v>979</c:v>
                </c:pt>
                <c:pt idx="3">
                  <c:v>1089</c:v>
                </c:pt>
                <c:pt idx="4">
                  <c:v>1127</c:v>
                </c:pt>
                <c:pt idx="5">
                  <c:v>1175</c:v>
                </c:pt>
                <c:pt idx="6">
                  <c:v>1807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D81-41FF-90D3-C92F2A896BE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92882224"/>
        <c:axId val="191325256"/>
      </c:scatterChart>
      <c:valAx>
        <c:axId val="192882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anno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1325256"/>
        <c:crosses val="autoZero"/>
        <c:crossBetween val="midCat"/>
      </c:valAx>
      <c:valAx>
        <c:axId val="19132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utenze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2882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/>
              <a:t>POR Calabria 2007/2013.</a:t>
            </a:r>
          </a:p>
          <a:p>
            <a:pPr>
              <a:defRPr sz="1200"/>
            </a:pPr>
            <a:r>
              <a:rPr lang="it-IT" sz="1200"/>
              <a:t>Operazioni attive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FF0000"/>
              </a:solidFill>
              <a:ln w="952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'2007-2013 operazioni'!$B$4:$B$8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xVal>
          <c:yVal>
            <c:numRef>
              <c:f>'2007-2013 operazioni'!$C$4:$C$8</c:f>
              <c:numCache>
                <c:formatCode>General</c:formatCode>
                <c:ptCount val="5"/>
                <c:pt idx="0">
                  <c:v>2525</c:v>
                </c:pt>
                <c:pt idx="1">
                  <c:v>4847</c:v>
                </c:pt>
                <c:pt idx="2">
                  <c:v>7450</c:v>
                </c:pt>
                <c:pt idx="3">
                  <c:v>8001</c:v>
                </c:pt>
                <c:pt idx="4">
                  <c:v>8168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0D0-4379-A80C-5DB135342D1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90230280"/>
        <c:axId val="290230672"/>
      </c:scatterChart>
      <c:valAx>
        <c:axId val="290230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anno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0230672"/>
        <c:crosses val="autoZero"/>
        <c:crossBetween val="midCat"/>
      </c:valAx>
      <c:valAx>
        <c:axId val="29023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operazioni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02302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43923001756775"/>
          <c:y val="0.92095929825632206"/>
          <c:w val="1.6728818766271459E-2"/>
          <c:h val="6.71912804818583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dirty="0"/>
              <a:t>POR Calabria 2014/2020.</a:t>
            </a:r>
          </a:p>
          <a:p>
            <a:pPr>
              <a:defRPr/>
            </a:pPr>
            <a:r>
              <a:rPr lang="it-IT" sz="1200" dirty="0"/>
              <a:t>Operazioni attive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'2014-2020 tarocco'!$B$4:$B$6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xVal>
          <c:yVal>
            <c:numRef>
              <c:f>'2014-2020 tarocco'!$C$4:$C$6</c:f>
              <c:numCache>
                <c:formatCode>General</c:formatCode>
                <c:ptCount val="3"/>
                <c:pt idx="0">
                  <c:v>43</c:v>
                </c:pt>
                <c:pt idx="1">
                  <c:v>714</c:v>
                </c:pt>
                <c:pt idx="2">
                  <c:v>1874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AA-46CF-A133-9CF56CBE023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90231456"/>
        <c:axId val="290231848"/>
      </c:scatterChart>
      <c:valAx>
        <c:axId val="290231456"/>
        <c:scaling>
          <c:orientation val="minMax"/>
          <c:max val="2018"/>
          <c:min val="201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anno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0231848"/>
        <c:crosses val="autoZero"/>
        <c:crossBetween val="midCat"/>
        <c:majorUnit val="1"/>
      </c:valAx>
      <c:valAx>
        <c:axId val="290231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operazioni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02314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803023943841632"/>
          <c:y val="0.55832059012016133"/>
          <c:w val="1.2737782221728446E-2"/>
          <c:h val="9.1995597942550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52A99-A0AC-4C76-B422-1174C7739604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F77DC-520E-48C7-B9F0-63408CC53CC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69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/>
          </a:p>
        </p:txBody>
      </p:sp>
      <p:sp>
        <p:nvSpPr>
          <p:cNvPr id="40964" name="Segnaposto data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C4B8C23-51E2-4A89-A6C6-60F400DD3DE9}" type="datetime1">
              <a:rPr lang="it-IT" altLang="it-IT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09/07/2018</a:t>
            </a:fld>
            <a:endParaRPr lang="en-US" altLang="it-IT">
              <a:solidFill>
                <a:prstClr val="black"/>
              </a:solidFill>
            </a:endParaRPr>
          </a:p>
        </p:txBody>
      </p:sp>
      <p:sp>
        <p:nvSpPr>
          <p:cNvPr id="40965" name="Segnaposto piè di pagina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>
                <a:solidFill>
                  <a:prstClr val="black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7470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77DC-520E-48C7-B9F0-63408CC53CC4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40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49D355-16BD-4E45-BD9A-5EA878CF7CBD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861" y="1252602"/>
            <a:ext cx="7886700" cy="7762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2151303"/>
            <a:ext cx="7886700" cy="38110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801666"/>
            <a:ext cx="1971675" cy="5375297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052186"/>
            <a:ext cx="5800725" cy="51247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49D355-16BD-4E45-BD9A-5EA878CF7CBD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0B58F-E9E4-4DCA-9E18-6E4D1AF0E00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09/07/2018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A4E34-CABE-4280-B40F-89AE4F8A4D0F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280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E188E-5231-4D9B-BF86-DEFBC5EFB75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09/07/2018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9D201-36D6-4614-8F92-0BE712BC1E58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524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B853-FDE4-48D9-97D4-300B7E1914A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09/07/2018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CBA00-E806-4827-A98B-59BC29C2532C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623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58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903745"/>
            <a:ext cx="7886700" cy="1325563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B212A-06F7-4A44-BEDA-76019B8BD94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09/07/2018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41F78-DF6C-437B-9030-1A72340ECC5E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600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063CD-A3EF-400E-86E6-032A701A69C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09/07/2018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1C2DD-6C19-4DC0-A715-F4B15DCF366F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110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903EF-21E7-42B6-9193-1693D97FD0E7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675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AFC2-1E36-41F9-B4F9-B805A41DEC2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09/07/2018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1DAFF-0554-45D6-95A5-2DE08BBEED60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82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861" y="1252602"/>
            <a:ext cx="7886700" cy="7762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151303"/>
            <a:ext cx="7886700" cy="3811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49D355-16BD-4E45-BD9A-5EA878CF7CBD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A5920-81C4-4077-960C-1C745106193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09/07/2018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73F4D-05CE-4141-A8E2-3457D0F846D4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853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0FC79-31EF-4A60-9D63-B0194B9E858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09/07/2018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7F354-27BC-4B5D-88D3-A05467B12796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839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801666"/>
            <a:ext cx="1971675" cy="537529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052186"/>
            <a:ext cx="5800725" cy="512477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F41C1-AD49-422A-BDAB-62B5342D310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09/07/2018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E4FE5-E17F-4777-9212-61399A113C47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36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861" y="1252602"/>
            <a:ext cx="7886700" cy="7762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49D355-16BD-4E45-BD9A-5EA878CF7CBD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90374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49D355-16BD-4E45-BD9A-5EA878CF7CBD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861" y="1252602"/>
            <a:ext cx="7886700" cy="776288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49D355-16BD-4E45-BD9A-5EA878CF7CBD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49D355-16BD-4E45-BD9A-5EA878CF7CBD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49D355-16BD-4E45-BD9A-5EA878CF7CBD}" type="datetimeFigureOut">
              <a:rPr lang="it-IT" smtClean="0"/>
              <a:pPr/>
              <a:t>09/07/2018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9"/>
          <p:cNvGrpSpPr/>
          <p:nvPr userDrawn="1"/>
        </p:nvGrpSpPr>
        <p:grpSpPr>
          <a:xfrm>
            <a:off x="-19050" y="-12700"/>
            <a:ext cx="9163049" cy="1133475"/>
            <a:chOff x="0" y="-12700"/>
            <a:chExt cx="12217399" cy="1133475"/>
          </a:xfrm>
        </p:grpSpPr>
        <p:pic>
          <p:nvPicPr>
            <p:cNvPr id="13" name="Immagine 1"/>
            <p:cNvPicPr>
              <a:picLocks noChangeAspect="1"/>
            </p:cNvPicPr>
            <p:nvPr userDrawn="1"/>
          </p:nvPicPr>
          <p:blipFill>
            <a:blip r:embed="rId13"/>
            <a:srcRect l="87214"/>
            <a:stretch>
              <a:fillRect/>
            </a:stretch>
          </p:blipFill>
          <p:spPr bwMode="auto">
            <a:xfrm>
              <a:off x="0" y="-12700"/>
              <a:ext cx="4873261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magine 1"/>
            <p:cNvPicPr>
              <a:picLocks noChangeAspect="1"/>
            </p:cNvPicPr>
            <p:nvPr/>
          </p:nvPicPr>
          <p:blipFill rotWithShape="1">
            <a:blip r:embed="rId13"/>
            <a:srcRect l="33158"/>
            <a:stretch/>
          </p:blipFill>
          <p:spPr bwMode="auto">
            <a:xfrm>
              <a:off x="4805192" y="-12700"/>
              <a:ext cx="7412207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1" descr="Bandiera U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83" y="6255542"/>
            <a:ext cx="737157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216456" y="6093296"/>
            <a:ext cx="8712000" cy="10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http://iis-ceccano.gov.it/wp-content/themes/Pasw2013/images/Stemma_repubblica_italiana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6255590"/>
            <a:ext cx="384088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notia.it/wp-content/uploads/2014/08/stemma-regione-calabria.gi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0632" y="6255590"/>
            <a:ext cx="39747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488064" y="6678230"/>
            <a:ext cx="9875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000" dirty="0">
                <a:latin typeface="Calibri" panose="020F0502020204030204" pitchFamily="34" charset="0"/>
                <a:cs typeface="Calibri" panose="020F0502020204030204" pitchFamily="34" charset="0"/>
              </a:rPr>
              <a:t>UNIONE EUROPEA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838522" y="6678230"/>
            <a:ext cx="11736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000" dirty="0">
                <a:latin typeface="Calibri" panose="020F0502020204030204" pitchFamily="34" charset="0"/>
                <a:cs typeface="Calibri" panose="020F0502020204030204" pitchFamily="34" charset="0"/>
              </a:rPr>
              <a:t>REGIONE CALABRIA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771800" y="6678230"/>
            <a:ext cx="11736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000" dirty="0">
                <a:latin typeface="Calibri" panose="020F0502020204030204" pitchFamily="34" charset="0"/>
                <a:cs typeface="Calibri" panose="020F0502020204030204" pitchFamily="34" charset="0"/>
              </a:rPr>
              <a:t>REPUBBLICA</a:t>
            </a:r>
            <a:r>
              <a:rPr lang="it-IT" sz="1000" baseline="0" dirty="0">
                <a:latin typeface="Calibri" panose="020F0502020204030204" pitchFamily="34" charset="0"/>
                <a:cs typeface="Calibri" panose="020F0502020204030204" pitchFamily="34" charset="0"/>
              </a:rPr>
              <a:t> ITALIANA</a:t>
            </a:r>
            <a:endParaRPr lang="it-IT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C:\Users\simona.sita\Desktop\loghi ufficiali\PORCalabria14-20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11" y="6257030"/>
            <a:ext cx="1780953" cy="5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861" y="1252602"/>
            <a:ext cx="78867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28650" y="2151303"/>
            <a:ext cx="7886700" cy="381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3E24E7-F508-429F-B15B-E68D883E311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09/07/2018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0B0E0D-AB4C-45F7-AD69-8343AF05B42C}" type="slidenum">
              <a:rPr lang="it-IT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>
              <a:latin typeface="Calibri" pitchFamily="34" charset="0"/>
            </a:endParaRPr>
          </a:p>
        </p:txBody>
      </p:sp>
      <p:grpSp>
        <p:nvGrpSpPr>
          <p:cNvPr id="15" name="Gruppo 9"/>
          <p:cNvGrpSpPr/>
          <p:nvPr userDrawn="1"/>
        </p:nvGrpSpPr>
        <p:grpSpPr>
          <a:xfrm>
            <a:off x="0" y="-8731"/>
            <a:ext cx="9144000" cy="1133475"/>
            <a:chOff x="0" y="-12700"/>
            <a:chExt cx="12217399" cy="1133475"/>
          </a:xfrm>
        </p:grpSpPr>
        <p:pic>
          <p:nvPicPr>
            <p:cNvPr id="16" name="Immagine 1"/>
            <p:cNvPicPr>
              <a:picLocks noChangeAspect="1"/>
            </p:cNvPicPr>
            <p:nvPr userDrawn="1"/>
          </p:nvPicPr>
          <p:blipFill>
            <a:blip r:embed="rId13"/>
            <a:srcRect l="87214"/>
            <a:stretch>
              <a:fillRect/>
            </a:stretch>
          </p:blipFill>
          <p:spPr bwMode="auto">
            <a:xfrm>
              <a:off x="0" y="-12700"/>
              <a:ext cx="4873261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Immagine 1"/>
            <p:cNvPicPr>
              <a:picLocks noChangeAspect="1"/>
            </p:cNvPicPr>
            <p:nvPr/>
          </p:nvPicPr>
          <p:blipFill rotWithShape="1">
            <a:blip r:embed="rId13"/>
            <a:srcRect l="33158"/>
            <a:stretch/>
          </p:blipFill>
          <p:spPr bwMode="auto">
            <a:xfrm>
              <a:off x="4805192" y="-12700"/>
              <a:ext cx="7412207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11" descr="Bandiera U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83" y="6237312"/>
            <a:ext cx="737157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5"/>
          <p:cNvSpPr/>
          <p:nvPr userDrawn="1"/>
        </p:nvSpPr>
        <p:spPr>
          <a:xfrm>
            <a:off x="216456" y="6075066"/>
            <a:ext cx="8712000" cy="10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http://iis-ceccano.gov.it/wp-content/themes/Pasw2013/images/Stemma_repubblica_italiana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6237360"/>
            <a:ext cx="384088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notia.it/wp-content/uploads/2014/08/stemma-regione-calabria.gi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0632" y="6237360"/>
            <a:ext cx="39747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"/>
          <p:cNvSpPr txBox="1"/>
          <p:nvPr userDrawn="1"/>
        </p:nvSpPr>
        <p:spPr>
          <a:xfrm>
            <a:off x="488064" y="6660000"/>
            <a:ext cx="9875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000" dirty="0">
                <a:latin typeface="Calibri" panose="020F0502020204030204" pitchFamily="34" charset="0"/>
                <a:cs typeface="Calibri" panose="020F0502020204030204" pitchFamily="34" charset="0"/>
              </a:rPr>
              <a:t>UNIONE EUROPEA</a:t>
            </a:r>
          </a:p>
        </p:txBody>
      </p:sp>
      <p:sp>
        <p:nvSpPr>
          <p:cNvPr id="23" name="TextBox 19"/>
          <p:cNvSpPr txBox="1"/>
          <p:nvPr userDrawn="1"/>
        </p:nvSpPr>
        <p:spPr>
          <a:xfrm>
            <a:off x="4838522" y="6660000"/>
            <a:ext cx="11736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000" dirty="0">
                <a:latin typeface="Calibri" panose="020F0502020204030204" pitchFamily="34" charset="0"/>
                <a:cs typeface="Calibri" panose="020F0502020204030204" pitchFamily="34" charset="0"/>
              </a:rPr>
              <a:t>REGIONE CALABRIA</a:t>
            </a:r>
          </a:p>
        </p:txBody>
      </p:sp>
      <p:sp>
        <p:nvSpPr>
          <p:cNvPr id="24" name="TextBox 20"/>
          <p:cNvSpPr txBox="1"/>
          <p:nvPr userDrawn="1"/>
        </p:nvSpPr>
        <p:spPr>
          <a:xfrm>
            <a:off x="2771800" y="6660000"/>
            <a:ext cx="117363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000" dirty="0">
                <a:latin typeface="Calibri" panose="020F0502020204030204" pitchFamily="34" charset="0"/>
                <a:cs typeface="Calibri" panose="020F0502020204030204" pitchFamily="34" charset="0"/>
              </a:rPr>
              <a:t>REPUBBLICA</a:t>
            </a:r>
            <a:r>
              <a:rPr lang="it-IT" sz="1000" baseline="0" dirty="0">
                <a:latin typeface="Calibri" panose="020F0502020204030204" pitchFamily="34" charset="0"/>
                <a:cs typeface="Calibri" panose="020F0502020204030204" pitchFamily="34" charset="0"/>
              </a:rPr>
              <a:t> ITALIANA</a:t>
            </a:r>
            <a:endParaRPr lang="it-IT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" descr="C:\Users\simona.sita\Desktop\loghi ufficiali\PORCalabria14-20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11" y="6238800"/>
            <a:ext cx="1780953" cy="5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76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04566" y="1441004"/>
            <a:ext cx="4689476" cy="4391025"/>
            <a:chOff x="-684584" y="1340768"/>
            <a:chExt cx="4689888" cy="4392488"/>
          </a:xfrm>
          <a:solidFill>
            <a:schemeClr val="bg1">
              <a:lumMod val="95000"/>
              <a:alpha val="55000"/>
            </a:schemeClr>
          </a:solidFill>
        </p:grpSpPr>
        <p:sp>
          <p:nvSpPr>
            <p:cNvPr id="3" name="Oval 2"/>
            <p:cNvSpPr/>
            <p:nvPr/>
          </p:nvSpPr>
          <p:spPr>
            <a:xfrm>
              <a:off x="-684584" y="1340768"/>
              <a:ext cx="4392999" cy="43924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-387695" y="1340768"/>
              <a:ext cx="4392999" cy="43924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52" name="Rettangolo 1"/>
          <p:cNvSpPr>
            <a:spLocks noChangeArrowheads="1"/>
          </p:cNvSpPr>
          <p:nvPr/>
        </p:nvSpPr>
        <p:spPr bwMode="auto">
          <a:xfrm>
            <a:off x="2501428" y="2204864"/>
            <a:ext cx="409575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3600" dirty="0">
                <a:solidFill>
                  <a:srgbClr val="00336B"/>
                </a:solidFill>
                <a:latin typeface="Proxima Nova Rg" pitchFamily="50" charset="0"/>
              </a:rPr>
              <a:t>POR FESR/FSE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3600" dirty="0">
                <a:solidFill>
                  <a:srgbClr val="00336B"/>
                </a:solidFill>
                <a:latin typeface="Proxima Nova Rg" pitchFamily="50" charset="0"/>
              </a:rPr>
              <a:t>2014/2020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3600" dirty="0">
                <a:solidFill>
                  <a:srgbClr val="00336B"/>
                </a:solidFill>
                <a:latin typeface="Proxima Nova Rg" pitchFamily="50" charset="0"/>
              </a:rPr>
              <a:t>SCAMBIO ELETTRONICO DEI DATI</a:t>
            </a:r>
          </a:p>
        </p:txBody>
      </p:sp>
    </p:spTree>
    <p:extLst>
      <p:ext uri="{BB962C8B-B14F-4D97-AF65-F5344CB8AC3E}">
        <p14:creationId xmlns:p14="http://schemas.microsoft.com/office/powerpoint/2010/main" val="36430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>
                <a:solidFill>
                  <a:schemeClr val="bg1"/>
                </a:solidFill>
              </a:rPr>
              <a:t>Formazione</a:t>
            </a:r>
          </a:p>
        </p:txBody>
      </p:sp>
      <p:pic>
        <p:nvPicPr>
          <p:cNvPr id="7" name="Immagine 5">
            <a:extLst>
              <a:ext uri="{FF2B5EF4-FFF2-40B4-BE49-F238E27FC236}">
                <a16:creationId xmlns:a16="http://schemas.microsoft.com/office/drawing/2014/main" xmlns="" id="{465631DF-1499-4FD0-B5B0-1337CBF418B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17748" y="2893256"/>
            <a:ext cx="5667120" cy="3200040"/>
          </a:xfrm>
          <a:prstGeom prst="rect">
            <a:avLst/>
          </a:prstGeom>
          <a:ln>
            <a:noFill/>
          </a:ln>
        </p:spPr>
      </p:pic>
      <p:pic>
        <p:nvPicPr>
          <p:cNvPr id="8" name="Immagine 2">
            <a:extLst>
              <a:ext uri="{FF2B5EF4-FFF2-40B4-BE49-F238E27FC236}">
                <a16:creationId xmlns:a16="http://schemas.microsoft.com/office/drawing/2014/main" xmlns="" id="{F348E3E0-DBD7-4501-96B9-FFA9C14AC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75" y="1544442"/>
            <a:ext cx="6646773" cy="4490962"/>
          </a:xfrm>
          <a:prstGeom prst="rect">
            <a:avLst/>
          </a:prstGeom>
        </p:spPr>
      </p:pic>
      <p:sp>
        <p:nvSpPr>
          <p:cNvPr id="5" name="CustomShape 2"/>
          <p:cNvSpPr/>
          <p:nvPr/>
        </p:nvSpPr>
        <p:spPr>
          <a:xfrm>
            <a:off x="251520" y="692696"/>
            <a:ext cx="4752528" cy="7219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it-IT" sz="1600" dirty="0"/>
              <a:t>La formazione ha riguardato, inoltre, gli obblighi di comunicazione a carico dei beneficiari.</a:t>
            </a:r>
          </a:p>
        </p:txBody>
      </p:sp>
    </p:spTree>
    <p:extLst>
      <p:ext uri="{BB962C8B-B14F-4D97-AF65-F5344CB8AC3E}">
        <p14:creationId xmlns:p14="http://schemas.microsoft.com/office/powerpoint/2010/main" val="6361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>
                <a:solidFill>
                  <a:schemeClr val="bg1"/>
                </a:solidFill>
              </a:rPr>
              <a:t>I numeri della formazione</a:t>
            </a: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xmlns="" id="{B3AEDFB1-A0FC-433F-AA94-C3DB73D681DD}"/>
              </a:ext>
            </a:extLst>
          </p:cNvPr>
          <p:cNvSpPr/>
          <p:nvPr/>
        </p:nvSpPr>
        <p:spPr>
          <a:xfrm>
            <a:off x="-36512" y="1268760"/>
            <a:ext cx="3137727" cy="46206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it-IT" sz="1600" b="1" dirty="0"/>
              <a:t>Formazione interna: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n. 2 sessioni formative di base: 7-14 novembre 2017.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dirty="0"/>
              <a:t>n. 1 sessione informativa sul trattamento della domanda di rimborso: 20 giugno 2018.</a:t>
            </a:r>
          </a:p>
          <a:p>
            <a:pPr algn="just">
              <a:lnSpc>
                <a:spcPct val="100000"/>
              </a:lnSpc>
            </a:pPr>
            <a:r>
              <a:rPr lang="it-IT" sz="1600" b="1" dirty="0"/>
              <a:t>Formazione Beneficiari: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n. 3 sessioni formative sul dialogo Ente/Beneficiario Finale: 12-17 aprile e 22 maggio 2018, circa 300 partecipanti.</a:t>
            </a:r>
          </a:p>
        </p:txBody>
      </p:sp>
      <p:pic>
        <p:nvPicPr>
          <p:cNvPr id="9" name="Immagine 5">
            <a:extLst>
              <a:ext uri="{FF2B5EF4-FFF2-40B4-BE49-F238E27FC236}">
                <a16:creationId xmlns:a16="http://schemas.microsoft.com/office/drawing/2014/main" xmlns="" id="{465631DF-1499-4FD0-B5B0-1337CBF418B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17748" y="2893256"/>
            <a:ext cx="5667120" cy="3200040"/>
          </a:xfrm>
          <a:prstGeom prst="rect">
            <a:avLst/>
          </a:prstGeom>
          <a:ln>
            <a:noFill/>
          </a:ln>
        </p:spPr>
      </p:pic>
      <p:pic>
        <p:nvPicPr>
          <p:cNvPr id="10" name="Immagine 6">
            <a:extLst>
              <a:ext uri="{FF2B5EF4-FFF2-40B4-BE49-F238E27FC236}">
                <a16:creationId xmlns:a16="http://schemas.microsoft.com/office/drawing/2014/main" xmlns="" id="{868E89DF-FAC2-4F95-894E-5A10582C3A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7" b="476"/>
          <a:stretch/>
        </p:blipFill>
        <p:spPr>
          <a:xfrm>
            <a:off x="3101215" y="1340768"/>
            <a:ext cx="603791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>
                <a:solidFill>
                  <a:schemeClr val="bg1"/>
                </a:solidFill>
              </a:rPr>
              <a:t>Supporto tecnico</a:t>
            </a: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xmlns="" id="{B3AEDFB1-A0FC-433F-AA94-C3DB73D681DD}"/>
              </a:ext>
            </a:extLst>
          </p:cNvPr>
          <p:cNvSpPr/>
          <p:nvPr/>
        </p:nvSpPr>
        <p:spPr>
          <a:xfrm>
            <a:off x="210137" y="1268760"/>
            <a:ext cx="8394311" cy="41044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1600" b="1" dirty="0"/>
              <a:t>L’help desk SIURP, gestito dall’affidatario del servizio di evoluzione del SIURP, fornisce assistenza in ordine a: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1600" dirty="0"/>
              <a:t>richieste di supporto operativo al corretto utilizzo del sistema;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1600" dirty="0"/>
              <a:t>segnalazioni di malfunzionamento del sistema;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it-IT" sz="1600" dirty="0"/>
              <a:t>richieste di supporto operativo anche in modalità “training on the job”.</a:t>
            </a:r>
          </a:p>
          <a:p>
            <a:pPr>
              <a:spcBef>
                <a:spcPts val="1200"/>
              </a:spcBef>
            </a:pPr>
            <a:endParaRPr lang="it-IT" sz="1600" dirty="0"/>
          </a:p>
          <a:p>
            <a:pPr>
              <a:spcBef>
                <a:spcPts val="1200"/>
              </a:spcBef>
            </a:pPr>
            <a:r>
              <a:rPr lang="it-IT" sz="1600" dirty="0"/>
              <a:t>Può essere contattato: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600" dirty="0"/>
              <a:t>mediante apertura di ticket utilizzando apposita funzionalità presente nell’ambito del SIURP;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600" dirty="0"/>
              <a:t>mediante richiesta all’indirizzo di posta elettronica: assistenza.siurp@regione.calabria.it;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600" dirty="0"/>
              <a:t>chiamando il numero telefonico 0961/856802 da lunedì a venerdì dalle ore 09:00 alle 13:30 e dalle 14:30 alle 18:00.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xmlns="" id="{465631DF-1499-4FD0-B5B0-1337CBF418B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17748" y="2893256"/>
            <a:ext cx="5667120" cy="3200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1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>
                <a:solidFill>
                  <a:schemeClr val="bg1"/>
                </a:solidFill>
              </a:rPr>
              <a:t>Supporto tecnico</a:t>
            </a: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xmlns="" id="{B3AEDFB1-A0FC-433F-AA94-C3DB73D681DD}"/>
              </a:ext>
            </a:extLst>
          </p:cNvPr>
          <p:cNvSpPr/>
          <p:nvPr/>
        </p:nvSpPr>
        <p:spPr>
          <a:xfrm>
            <a:off x="210137" y="1555200"/>
            <a:ext cx="8682343" cy="403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it-IT" sz="1600" b="1" dirty="0"/>
              <a:t>Il servizio </a:t>
            </a:r>
            <a:r>
              <a:rPr lang="it-IT" sz="1600" b="1" dirty="0" err="1"/>
              <a:t>helpmonit</a:t>
            </a:r>
            <a:r>
              <a:rPr lang="it-IT" sz="1600" b="1" dirty="0"/>
              <a:t>, gestito direttamente dal Settore Monitoraggio, fornisce assistenza in ordine a: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600" dirty="0"/>
              <a:t>richieste di configurazione utenze (assegnazione profilo, assegnazione risorse finanziarie, ecc...);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600" dirty="0"/>
              <a:t>supporto operativo per l’implementazione di procedure amministrative;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600" dirty="0"/>
              <a:t>richieste di correzione del corredo informativo delle operazioni laddove si renda necessario l’intervento dell’Amministratore del Sistema,</a:t>
            </a:r>
          </a:p>
          <a:p>
            <a:pPr algn="just">
              <a:lnSpc>
                <a:spcPct val="100000"/>
              </a:lnSpc>
            </a:pPr>
            <a:endParaRPr lang="it-IT" sz="1600" dirty="0"/>
          </a:p>
          <a:p>
            <a:pPr algn="just">
              <a:lnSpc>
                <a:spcPct val="100000"/>
              </a:lnSpc>
            </a:pPr>
            <a:r>
              <a:rPr lang="it-IT" sz="1600" dirty="0"/>
              <a:t>È contattabile: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sz="1600" dirty="0"/>
              <a:t>tramite di messaggio di posta elettronica all’indirizzo helpmonit@regione.calabria.it;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sz="1600" dirty="0"/>
              <a:t> ovvero telefonicamente al n. 0961/853168.</a:t>
            </a:r>
          </a:p>
          <a:p>
            <a:pPr algn="just"/>
            <a:endParaRPr lang="it-IT" sz="1600" dirty="0"/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xmlns="" id="{465631DF-1499-4FD0-B5B0-1337CBF418B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17748" y="2893256"/>
            <a:ext cx="5667120" cy="3200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6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>
                <a:solidFill>
                  <a:schemeClr val="bg1"/>
                </a:solidFill>
              </a:rPr>
              <a:t>Domande di rimborso: aggiornamento al 26 giugno </a:t>
            </a:r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xmlns="" id="{465631DF-1499-4FD0-B5B0-1337CBF418B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17748" y="2893256"/>
            <a:ext cx="5667120" cy="3200040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16" y="908720"/>
            <a:ext cx="8663167" cy="4340728"/>
          </a:xfrm>
          <a:prstGeom prst="rect">
            <a:avLst/>
          </a:prstGeom>
        </p:spPr>
      </p:pic>
      <p:sp>
        <p:nvSpPr>
          <p:cNvPr id="9" name="CustomShape 2"/>
          <p:cNvSpPr/>
          <p:nvPr/>
        </p:nvSpPr>
        <p:spPr>
          <a:xfrm>
            <a:off x="4283968" y="5445224"/>
            <a:ext cx="4786991" cy="333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600" b="1" dirty="0"/>
              <a:t>n. 907 domande di rimborso a sistema</a:t>
            </a:r>
          </a:p>
        </p:txBody>
      </p:sp>
    </p:spTree>
    <p:extLst>
      <p:ext uri="{BB962C8B-B14F-4D97-AF65-F5344CB8AC3E}">
        <p14:creationId xmlns:p14="http://schemas.microsoft.com/office/powerpoint/2010/main" val="805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>
                <a:solidFill>
                  <a:schemeClr val="bg1"/>
                </a:solidFill>
              </a:rPr>
              <a:t>SCAMBIO ELETTRONICO DEI DATI</a:t>
            </a:r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xmlns="" id="{465631DF-1499-4FD0-B5B0-1337CBF418B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17748" y="2893256"/>
            <a:ext cx="5667120" cy="3200040"/>
          </a:xfrm>
          <a:prstGeom prst="rect">
            <a:avLst/>
          </a:prstGeom>
          <a:ln>
            <a:noFill/>
          </a:ln>
        </p:spPr>
      </p:pic>
      <p:sp>
        <p:nvSpPr>
          <p:cNvPr id="9" name="CustomShape 2"/>
          <p:cNvSpPr/>
          <p:nvPr/>
        </p:nvSpPr>
        <p:spPr>
          <a:xfrm>
            <a:off x="180545" y="736768"/>
            <a:ext cx="8963455" cy="333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600" b="1" dirty="0" smtClean="0"/>
              <a:t>Situazione al 6 luglio 2018</a:t>
            </a:r>
            <a:endParaRPr lang="it-IT" sz="1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65598" y="2990647"/>
            <a:ext cx="5592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Progetti con carenze nel corredo informativo. </a:t>
            </a:r>
          </a:p>
          <a:p>
            <a:r>
              <a:rPr lang="it-IT" dirty="0" smtClean="0"/>
              <a:t>Principali cause:</a:t>
            </a:r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/>
          </p:nvPr>
        </p:nvGraphicFramePr>
        <p:xfrm>
          <a:off x="365598" y="3670324"/>
          <a:ext cx="7143901" cy="19301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8410">
                  <a:extLst>
                    <a:ext uri="{9D8B030D-6E8A-4147-A177-3AD203B41FA5}">
                      <a16:colId xmlns:a16="http://schemas.microsoft.com/office/drawing/2014/main" xmlns="" val="1321418748"/>
                    </a:ext>
                  </a:extLst>
                </a:gridCol>
                <a:gridCol w="1398440">
                  <a:extLst>
                    <a:ext uri="{9D8B030D-6E8A-4147-A177-3AD203B41FA5}">
                      <a16:colId xmlns:a16="http://schemas.microsoft.com/office/drawing/2014/main" xmlns="" val="2135830672"/>
                    </a:ext>
                  </a:extLst>
                </a:gridCol>
                <a:gridCol w="1467051">
                  <a:extLst>
                    <a:ext uri="{9D8B030D-6E8A-4147-A177-3AD203B41FA5}">
                      <a16:colId xmlns:a16="http://schemas.microsoft.com/office/drawing/2014/main" xmlns="" val="2272092452"/>
                    </a:ext>
                  </a:extLst>
                </a:gridCol>
              </a:tblGrid>
              <a:tr h="611835">
                <a:tc>
                  <a:txBody>
                    <a:bodyPr/>
                    <a:lstStyle/>
                    <a:p>
                      <a:pPr algn="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>
                          <a:effectLst/>
                        </a:rPr>
                        <a:t>Tipologia di errore (n.)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In fase </a:t>
                      </a:r>
                      <a:r>
                        <a:rPr lang="it-IT" sz="1100" b="1" u="none" strike="noStrike" dirty="0" smtClean="0">
                          <a:effectLst/>
                        </a:rPr>
                        <a:t>di</a:t>
                      </a:r>
                      <a:r>
                        <a:rPr lang="it-IT" sz="1100" b="1" u="none" strike="noStrike" baseline="0" dirty="0" smtClean="0"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it-IT" sz="1100" b="1" u="none" strike="noStrike" baseline="0" dirty="0" smtClean="0">
                          <a:effectLst/>
                        </a:rPr>
                        <a:t>c</a:t>
                      </a:r>
                      <a:r>
                        <a:rPr lang="it-IT" sz="1100" b="1" u="none" strike="noStrike" dirty="0" smtClean="0">
                          <a:effectLst/>
                        </a:rPr>
                        <a:t>orrezione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08009133"/>
                  </a:ext>
                </a:extLst>
              </a:tr>
              <a:tr h="3143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Sezione Classificazioni incompleto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551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250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53990642"/>
                  </a:ext>
                </a:extLst>
              </a:tr>
              <a:tr h="3143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</a:rPr>
                        <a:t>Mancanza della data previsionale di fine progetto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964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586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75210605"/>
                  </a:ext>
                </a:extLst>
              </a:tr>
              <a:tr h="3143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</a:rPr>
                        <a:t>Date previsionali incomplete o mancanti </a:t>
                      </a:r>
                      <a:r>
                        <a:rPr lang="it-IT" sz="1100" u="none" strike="noStrike" dirty="0" smtClean="0">
                          <a:effectLst/>
                        </a:rPr>
                        <a:t>nell’ambito della dimensione procedurale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1034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769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36951404"/>
                  </a:ext>
                </a:extLst>
              </a:tr>
              <a:tr h="31436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 dirty="0">
                          <a:effectLst/>
                        </a:rPr>
                        <a:t>Assenza e/o non corretto censimento indicatore di </a:t>
                      </a:r>
                      <a:r>
                        <a:rPr lang="it-IT" sz="1100" u="none" strike="noStrike" dirty="0" smtClean="0">
                          <a:effectLst/>
                        </a:rPr>
                        <a:t>output/risultato(*)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1226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26903093"/>
                  </a:ext>
                </a:extLst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365598" y="2621315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SIURP</a:t>
            </a:r>
            <a:r>
              <a:rPr lang="it-IT" dirty="0"/>
              <a:t>: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51594" y="5609158"/>
            <a:ext cx="28921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/>
              <a:t>(*) </a:t>
            </a:r>
            <a:r>
              <a:rPr lang="it-IT" sz="800" dirty="0" smtClean="0"/>
              <a:t>Correzione dopo ratifica indicatori di programma</a:t>
            </a:r>
            <a:endParaRPr lang="it-IT" sz="800" dirty="0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/>
          </p:nvPr>
        </p:nvGraphicFramePr>
        <p:xfrm>
          <a:off x="3549060" y="1353735"/>
          <a:ext cx="3960440" cy="1311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5038">
                  <a:extLst>
                    <a:ext uri="{9D8B030D-6E8A-4147-A177-3AD203B41FA5}">
                      <a16:colId xmlns:a16="http://schemas.microsoft.com/office/drawing/2014/main" xmlns="" val="4235083749"/>
                    </a:ext>
                  </a:extLst>
                </a:gridCol>
                <a:gridCol w="795402">
                  <a:extLst>
                    <a:ext uri="{9D8B030D-6E8A-4147-A177-3AD203B41FA5}">
                      <a16:colId xmlns:a16="http://schemas.microsoft.com/office/drawing/2014/main" xmlns="" val="1539510661"/>
                    </a:ext>
                  </a:extLst>
                </a:gridCol>
              </a:tblGrid>
              <a:tr h="27972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SIURP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65265924"/>
                  </a:ext>
                </a:extLst>
              </a:tr>
              <a:tr h="279726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Numero di progetti censiti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 smtClean="0">
                          <a:effectLst/>
                        </a:rPr>
                        <a:t>1846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83521575"/>
                  </a:ext>
                </a:extLst>
              </a:tr>
              <a:tr h="14766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34754124"/>
                  </a:ext>
                </a:extLst>
              </a:tr>
              <a:tr h="279726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BDU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39193810"/>
                  </a:ext>
                </a:extLst>
              </a:tr>
              <a:tr h="279726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Numero di progetti trasferiti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 smtClean="0">
                          <a:effectLst/>
                        </a:rPr>
                        <a:t>302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228349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9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>
                <a:solidFill>
                  <a:schemeClr val="bg1"/>
                </a:solidFill>
              </a:rPr>
              <a:t>SCAMBIO ELETTRONICO DEI DATI</a:t>
            </a:r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xmlns="" id="{465631DF-1499-4FD0-B5B0-1337CBF418B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17748" y="2893256"/>
            <a:ext cx="5667120" cy="3200040"/>
          </a:xfrm>
          <a:prstGeom prst="rect">
            <a:avLst/>
          </a:prstGeom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90272" y="1201580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BDU</a:t>
            </a:r>
            <a:endParaRPr lang="it-IT" dirty="0" smtClean="0"/>
          </a:p>
        </p:txBody>
      </p:sp>
      <p:sp>
        <p:nvSpPr>
          <p:cNvPr id="6" name="Rettangolo 5"/>
          <p:cNvSpPr/>
          <p:nvPr/>
        </p:nvSpPr>
        <p:spPr>
          <a:xfrm>
            <a:off x="1115616" y="1262141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progetti non </a:t>
            </a:r>
            <a:r>
              <a:rPr lang="it-IT" dirty="0" smtClean="0"/>
              <a:t>validati in BDU </a:t>
            </a:r>
            <a:r>
              <a:rPr lang="it-IT" dirty="0"/>
              <a:t>per carenza corredo informativo, 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/>
          </p:nvPr>
        </p:nvGraphicFramePr>
        <p:xfrm>
          <a:off x="2411760" y="1568582"/>
          <a:ext cx="3018607" cy="943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992">
                  <a:extLst>
                    <a:ext uri="{9D8B030D-6E8A-4147-A177-3AD203B41FA5}">
                      <a16:colId xmlns:a16="http://schemas.microsoft.com/office/drawing/2014/main" xmlns="" val="4015263603"/>
                    </a:ext>
                  </a:extLst>
                </a:gridCol>
                <a:gridCol w="2162129">
                  <a:extLst>
                    <a:ext uri="{9D8B030D-6E8A-4147-A177-3AD203B41FA5}">
                      <a16:colId xmlns:a16="http://schemas.microsoft.com/office/drawing/2014/main" xmlns="" val="460935326"/>
                    </a:ext>
                  </a:extLst>
                </a:gridCol>
                <a:gridCol w="482486">
                  <a:extLst>
                    <a:ext uri="{9D8B030D-6E8A-4147-A177-3AD203B41FA5}">
                      <a16:colId xmlns:a16="http://schemas.microsoft.com/office/drawing/2014/main" xmlns="" val="381369506"/>
                    </a:ext>
                  </a:extLst>
                </a:gridCol>
              </a:tblGrid>
              <a:tr h="246153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 smtClean="0">
                          <a:effectLst/>
                          <a:latin typeface="+mj-lt"/>
                        </a:rPr>
                        <a:t>scarti Giugno 2018</a:t>
                      </a:r>
                      <a:endParaRPr lang="it-IT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>
                          <a:effectLst/>
                          <a:latin typeface="+mj-lt"/>
                        </a:rPr>
                        <a:t>1679</a:t>
                      </a:r>
                      <a:endParaRPr lang="it-IT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95116586"/>
                  </a:ext>
                </a:extLst>
              </a:tr>
              <a:tr h="246113"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 smtClean="0">
                          <a:effectLst/>
                          <a:latin typeface="+mj-lt"/>
                        </a:rPr>
                        <a:t>scarti Luglio 2018</a:t>
                      </a:r>
                      <a:endParaRPr lang="it-IT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 smtClean="0">
                          <a:effectLst/>
                          <a:latin typeface="+mj-lt"/>
                        </a:rPr>
                        <a:t>1243</a:t>
                      </a:r>
                      <a:endParaRPr lang="it-IT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30494057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 smtClean="0">
                          <a:effectLst/>
                          <a:latin typeface="+mj-lt"/>
                        </a:rPr>
                        <a:t>scarti corretti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 smtClean="0">
                          <a:effectLst/>
                          <a:latin typeface="+mj-lt"/>
                        </a:rPr>
                        <a:t>436</a:t>
                      </a:r>
                      <a:endParaRPr lang="it-IT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94455876"/>
                  </a:ext>
                </a:extLst>
              </a:tr>
              <a:tr h="235568"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scarti in</a:t>
                      </a:r>
                      <a:r>
                        <a:rPr lang="it-IT" sz="1000" b="1" u="none" strike="noStrike" baseline="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corso </a:t>
                      </a:r>
                      <a:r>
                        <a:rPr lang="it-IT" sz="1000" b="1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di correzione</a:t>
                      </a:r>
                      <a:endParaRPr lang="it-IT" sz="1000" b="1" i="0" u="none" strike="noStrike" dirty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u="none" strike="noStrike" dirty="0" smtClean="0">
                          <a:effectLst/>
                          <a:latin typeface="+mj-lt"/>
                        </a:rPr>
                        <a:t>763</a:t>
                      </a:r>
                      <a:endParaRPr lang="it-IT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9256978"/>
                  </a:ext>
                </a:extLst>
              </a:tr>
            </a:tbl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140192" y="2483902"/>
            <a:ext cx="4935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Principali cause in corso di correzione:</a:t>
            </a:r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259632" y="3026823"/>
          <a:ext cx="6264696" cy="1695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8731">
                  <a:extLst>
                    <a:ext uri="{9D8B030D-6E8A-4147-A177-3AD203B41FA5}">
                      <a16:colId xmlns:a16="http://schemas.microsoft.com/office/drawing/2014/main" xmlns="" val="1940136942"/>
                    </a:ext>
                  </a:extLst>
                </a:gridCol>
                <a:gridCol w="715965">
                  <a:extLst>
                    <a:ext uri="{9D8B030D-6E8A-4147-A177-3AD203B41FA5}">
                      <a16:colId xmlns:a16="http://schemas.microsoft.com/office/drawing/2014/main" xmlns="" val="208617916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Assenza di record per la Struttura AP01 - Associazione Progetti Procedura (per procedura di attivazione non cancellata in PA00), dove il tipo procedura di attivazione originaria è non rilevante per il progetto (in AP00).</a:t>
                      </a:r>
                      <a:endParaRPr lang="it-IT" sz="1000" b="0" i="0" u="none" strike="noStrike">
                        <a:effectLst/>
                        <a:latin typeface="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</a:rPr>
                        <a:t>301</a:t>
                      </a:r>
                      <a:endParaRPr lang="it-IT" sz="1000" b="0" i="0" u="none" strike="noStrike">
                        <a:effectLst/>
                        <a:latin typeface="Sans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0778508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Assenza di Soggetto Programmatore o Beneficiario fra i soggetti collegati (SC00).</a:t>
                      </a:r>
                      <a:endParaRPr lang="it-IT" sz="1000" b="0" i="0" u="none" strike="noStrike">
                        <a:effectLst/>
                        <a:latin typeface="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</a:rPr>
                        <a:t>228</a:t>
                      </a:r>
                      <a:endParaRPr lang="it-IT" sz="1000" b="0" i="0" u="none" strike="noStrike">
                        <a:effectLst/>
                        <a:latin typeface="Sans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4515532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 dirty="0">
                          <a:effectLst/>
                        </a:rPr>
                        <a:t>La sommatoria degli importi del Piano dei Costi (importi realizzati e da realizzare) e degli importi delle economie è differente dall'importo del Finanziamento totale del progetto.</a:t>
                      </a:r>
                      <a:endParaRPr lang="it-IT" sz="1000" b="0" i="0" u="none" strike="noStrike" dirty="0">
                        <a:effectLst/>
                        <a:latin typeface="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>
                          <a:effectLst/>
                        </a:rPr>
                        <a:t>41</a:t>
                      </a:r>
                      <a:endParaRPr lang="it-IT" sz="1000" b="0" i="0" u="none" strike="noStrike">
                        <a:effectLst/>
                        <a:latin typeface="Sans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7522813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u="none" strike="noStrike">
                          <a:effectLst/>
                        </a:rPr>
                        <a:t>L'importo totale degli Impegni è maggiore dell'importo totale del Finanziamento pubblico (al netto di fondi privati, da reperire e al netto di economie).</a:t>
                      </a:r>
                      <a:endParaRPr lang="it-IT" sz="1000" b="0" i="0" u="none" strike="noStrike">
                        <a:effectLst/>
                        <a:latin typeface="Sans Serif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u="none" strike="noStrike" dirty="0" smtClean="0">
                          <a:effectLst/>
                        </a:rPr>
                        <a:t>193</a:t>
                      </a:r>
                      <a:endParaRPr lang="it-IT" sz="1000" b="0" i="0" u="none" strike="noStrike" dirty="0">
                        <a:effectLst/>
                        <a:latin typeface="Sans Serif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63995820"/>
                  </a:ext>
                </a:extLst>
              </a:tr>
            </a:tbl>
          </a:graphicData>
        </a:graphic>
      </p:graphicFrame>
      <p:sp>
        <p:nvSpPr>
          <p:cNvPr id="10" name="CustomShape 2"/>
          <p:cNvSpPr/>
          <p:nvPr/>
        </p:nvSpPr>
        <p:spPr>
          <a:xfrm>
            <a:off x="90272" y="767421"/>
            <a:ext cx="8963455" cy="333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600" b="1" dirty="0" smtClean="0"/>
              <a:t>Situazione a 06 luglio 2018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1642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>
                <a:solidFill>
                  <a:schemeClr val="bg1"/>
                </a:solidFill>
              </a:rPr>
              <a:t>Il SIURP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124744"/>
            <a:ext cx="23762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600" dirty="0"/>
              <a:t>Il SIURP rappresenta l’ambiente, digitale, nell’ambito del quale si intrecciano, in un percorso virtuoso, informazioni finanziarie, procedurali e fisiche. La risultante dell’intreccio di tali informazioni rappresenta un indicatore della maggiore o minore capacità di sviluppo del territorio, in particolare di quello conseguibile mediante l’uso dei fondi strutturali.</a:t>
            </a:r>
          </a:p>
        </p:txBody>
      </p:sp>
      <p:pic>
        <p:nvPicPr>
          <p:cNvPr id="11" name="Immagine 5">
            <a:extLst>
              <a:ext uri="{FF2B5EF4-FFF2-40B4-BE49-F238E27FC236}">
                <a16:creationId xmlns:a16="http://schemas.microsoft.com/office/drawing/2014/main" xmlns="" id="{465631DF-1499-4FD0-B5B0-1337CBF418B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713192" y="2893256"/>
            <a:ext cx="5667120" cy="3200040"/>
          </a:xfrm>
          <a:prstGeom prst="rect">
            <a:avLst/>
          </a:prstGeom>
          <a:ln>
            <a:noFill/>
          </a:ln>
        </p:spPr>
      </p:pic>
      <p:pic>
        <p:nvPicPr>
          <p:cNvPr id="12" name="Immagine 7">
            <a:extLst>
              <a:ext uri="{FF2B5EF4-FFF2-40B4-BE49-F238E27FC236}">
                <a16:creationId xmlns:a16="http://schemas.microsoft.com/office/drawing/2014/main" xmlns="" id="{1F56E3A3-976B-4230-AA88-E8BD622365B9}"/>
              </a:ext>
            </a:extLst>
          </p:cNvPr>
          <p:cNvPicPr/>
          <p:nvPr/>
        </p:nvPicPr>
        <p:blipFill rotWithShape="1">
          <a:blip r:embed="rId4"/>
          <a:srcRect l="854" r="32170"/>
          <a:stretch/>
        </p:blipFill>
        <p:spPr>
          <a:xfrm>
            <a:off x="2555776" y="1196752"/>
            <a:ext cx="6336704" cy="4680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6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>
                <a:solidFill>
                  <a:schemeClr val="bg1"/>
                </a:solidFill>
              </a:rPr>
              <a:t>Il SIURP: aggiornamento al 21 giugno 2018</a:t>
            </a:r>
          </a:p>
        </p:txBody>
      </p:sp>
      <p:pic>
        <p:nvPicPr>
          <p:cNvPr id="9" name="Immagine 5">
            <a:extLst>
              <a:ext uri="{FF2B5EF4-FFF2-40B4-BE49-F238E27FC236}">
                <a16:creationId xmlns:a16="http://schemas.microsoft.com/office/drawing/2014/main" xmlns="" id="{465631DF-1499-4FD0-B5B0-1337CBF418B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17748" y="2893256"/>
            <a:ext cx="5667120" cy="3200040"/>
          </a:xfrm>
          <a:prstGeom prst="rect">
            <a:avLst/>
          </a:prstGeom>
          <a:ln>
            <a:noFill/>
          </a:ln>
        </p:spPr>
      </p:pic>
      <p:graphicFrame>
        <p:nvGraphicFramePr>
          <p:cNvPr id="8" name="Grafico 13">
            <a:extLst>
              <a:ext uri="{FF2B5EF4-FFF2-40B4-BE49-F238E27FC236}">
                <a16:creationId xmlns:a16="http://schemas.microsoft.com/office/drawing/2014/main" xmlns="" id="{EB4DD52D-7D6A-46D4-B196-E2C7011294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249111"/>
              </p:ext>
            </p:extLst>
          </p:nvPr>
        </p:nvGraphicFramePr>
        <p:xfrm>
          <a:off x="704490" y="1173546"/>
          <a:ext cx="4152386" cy="208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fico 15">
            <a:extLst>
              <a:ext uri="{FF2B5EF4-FFF2-40B4-BE49-F238E27FC236}">
                <a16:creationId xmlns:a16="http://schemas.microsoft.com/office/drawing/2014/main" xmlns="" id="{552882F9-D0B7-4A20-A136-35F52A213D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818290"/>
              </p:ext>
            </p:extLst>
          </p:nvPr>
        </p:nvGraphicFramePr>
        <p:xfrm>
          <a:off x="53272" y="3615278"/>
          <a:ext cx="4459490" cy="228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ttangolo 2">
            <a:extLst>
              <a:ext uri="{FF2B5EF4-FFF2-40B4-BE49-F238E27FC236}">
                <a16:creationId xmlns:a16="http://schemas.microsoft.com/office/drawing/2014/main" xmlns="" id="{7887DD4C-8DFE-43EB-B58E-1CE9F9A224EF}"/>
              </a:ext>
            </a:extLst>
          </p:cNvPr>
          <p:cNvSpPr/>
          <p:nvPr/>
        </p:nvSpPr>
        <p:spPr>
          <a:xfrm>
            <a:off x="4636832" y="1952296"/>
            <a:ext cx="3669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Utenze di Beneficiario Finale attivate al 19 giugno 2018: n. 885 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xmlns="" id="{F7865A9C-9EC6-45D8-A679-59EC1E459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965448"/>
              </p:ext>
            </p:extLst>
          </p:nvPr>
        </p:nvGraphicFramePr>
        <p:xfrm>
          <a:off x="4579994" y="3710201"/>
          <a:ext cx="3888432" cy="2323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675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>
                <a:solidFill>
                  <a:schemeClr val="bg1"/>
                </a:solidFill>
              </a:rPr>
              <a:t>Dialogo Regione/Beneficiario Finale </a:t>
            </a:r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xmlns="" id="{465631DF-1499-4FD0-B5B0-1337CBF418B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17748" y="2893256"/>
            <a:ext cx="5667120" cy="3200040"/>
          </a:xfrm>
          <a:prstGeom prst="rect">
            <a:avLst/>
          </a:prstGeom>
          <a:ln>
            <a:noFill/>
          </a:ln>
        </p:spPr>
      </p:pic>
      <p:grpSp>
        <p:nvGrpSpPr>
          <p:cNvPr id="6" name="Gruppo 4">
            <a:extLst>
              <a:ext uri="{FF2B5EF4-FFF2-40B4-BE49-F238E27FC236}">
                <a16:creationId xmlns:a16="http://schemas.microsoft.com/office/drawing/2014/main" xmlns="" id="{5D00230D-F5D5-482F-BD64-A96C3E3A2912}"/>
              </a:ext>
            </a:extLst>
          </p:cNvPr>
          <p:cNvGrpSpPr/>
          <p:nvPr/>
        </p:nvGrpSpPr>
        <p:grpSpPr>
          <a:xfrm>
            <a:off x="35496" y="1196752"/>
            <a:ext cx="6331841" cy="4248472"/>
            <a:chOff x="110887" y="952265"/>
            <a:chExt cx="7272501" cy="4468005"/>
          </a:xfrm>
        </p:grpSpPr>
        <p:pic>
          <p:nvPicPr>
            <p:cNvPr id="7" name="Immagine 2">
              <a:extLst>
                <a:ext uri="{FF2B5EF4-FFF2-40B4-BE49-F238E27FC236}">
                  <a16:creationId xmlns:a16="http://schemas.microsoft.com/office/drawing/2014/main" xmlns="" id="{F80106F9-4C2C-406F-BE50-AA223F8F3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611" b="-150"/>
            <a:stretch/>
          </p:blipFill>
          <p:spPr>
            <a:xfrm>
              <a:off x="110887" y="952265"/>
              <a:ext cx="7272501" cy="4468005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xmlns="" id="{D6BB1CF2-0797-4584-AF4D-7498F1BA7C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827" r="95837" b="81657"/>
            <a:stretch/>
          </p:blipFill>
          <p:spPr>
            <a:xfrm>
              <a:off x="6785159" y="1933265"/>
              <a:ext cx="598229" cy="201503"/>
            </a:xfrm>
            <a:prstGeom prst="rect">
              <a:avLst/>
            </a:prstGeom>
          </p:spPr>
        </p:pic>
      </p:grpSp>
      <p:sp>
        <p:nvSpPr>
          <p:cNvPr id="9" name="CustomShape 2"/>
          <p:cNvSpPr/>
          <p:nvPr/>
        </p:nvSpPr>
        <p:spPr>
          <a:xfrm>
            <a:off x="6372200" y="1196752"/>
            <a:ext cx="2736304" cy="42484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600" dirty="0"/>
              <a:t>Già dal precedente periodo di programmazione era prevista la possibilità, per il Beneficiario Finale, di interagire con Regione Calabria tramite il SIURP. </a:t>
            </a:r>
          </a:p>
          <a:p>
            <a:pPr>
              <a:lnSpc>
                <a:spcPct val="100000"/>
              </a:lnSpc>
            </a:pPr>
            <a:r>
              <a:rPr lang="it-IT" sz="1600" dirty="0"/>
              <a:t>Nell’ambito dell’adeguamento del SIURP è stata implementata una nuova area di comunicazione, tra </a:t>
            </a:r>
            <a:r>
              <a:rPr lang="it-IT" sz="1600" dirty="0" err="1"/>
              <a:t>AdG</a:t>
            </a:r>
            <a:r>
              <a:rPr lang="it-IT" sz="1600" dirty="0"/>
              <a:t> e Beneficiario Finale, per rendere l’intero flusso più intuitivo e semplice. </a:t>
            </a:r>
          </a:p>
          <a:p>
            <a:pPr algn="just">
              <a:lnSpc>
                <a:spcPct val="100000"/>
              </a:lnSpc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8967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>
                <a:solidFill>
                  <a:schemeClr val="bg1"/>
                </a:solidFill>
              </a:rPr>
              <a:t>Dialogo Regione/Beneficiario Finale </a:t>
            </a:r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xmlns="" id="{465631DF-1499-4FD0-B5B0-1337CBF418B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17748" y="2893256"/>
            <a:ext cx="5667120" cy="3200040"/>
          </a:xfrm>
          <a:prstGeom prst="rect">
            <a:avLst/>
          </a:prstGeom>
          <a:ln>
            <a:noFill/>
          </a:ln>
        </p:spPr>
      </p:pic>
      <p:sp>
        <p:nvSpPr>
          <p:cNvPr id="9" name="CustomShape 2"/>
          <p:cNvSpPr/>
          <p:nvPr/>
        </p:nvSpPr>
        <p:spPr>
          <a:xfrm>
            <a:off x="655646" y="5445224"/>
            <a:ext cx="7948802" cy="576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it-IT" sz="1600" dirty="0"/>
              <a:t>L’area costituisce un canale privilegiato di comunicazione tra l’Autorità di Gestione ed il Beneficiario Finale.</a:t>
            </a:r>
          </a:p>
        </p:txBody>
      </p:sp>
      <p:pic>
        <p:nvPicPr>
          <p:cNvPr id="10" name="Immagine 10">
            <a:extLst>
              <a:ext uri="{FF2B5EF4-FFF2-40B4-BE49-F238E27FC236}">
                <a16:creationId xmlns:a16="http://schemas.microsoft.com/office/drawing/2014/main" xmlns="" id="{D0C9E580-AE2A-47AA-A973-310A4433F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32" y="1342011"/>
            <a:ext cx="8092818" cy="40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>
                <a:solidFill>
                  <a:schemeClr val="bg1"/>
                </a:solidFill>
              </a:rPr>
              <a:t>Dialogo Regione/Beneficiario Finale </a:t>
            </a:r>
          </a:p>
        </p:txBody>
      </p:sp>
      <p:pic>
        <p:nvPicPr>
          <p:cNvPr id="4" name="Immagine 5">
            <a:extLst>
              <a:ext uri="{FF2B5EF4-FFF2-40B4-BE49-F238E27FC236}">
                <a16:creationId xmlns:a16="http://schemas.microsoft.com/office/drawing/2014/main" xmlns="" id="{465631DF-1499-4FD0-B5B0-1337CBF418B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17748" y="2893256"/>
            <a:ext cx="5667120" cy="3200040"/>
          </a:xfrm>
          <a:prstGeom prst="rect">
            <a:avLst/>
          </a:prstGeom>
          <a:ln>
            <a:noFill/>
          </a:ln>
        </p:spPr>
      </p:pic>
      <p:sp>
        <p:nvSpPr>
          <p:cNvPr id="9" name="CustomShape 2"/>
          <p:cNvSpPr/>
          <p:nvPr/>
        </p:nvSpPr>
        <p:spPr>
          <a:xfrm>
            <a:off x="395536" y="5013176"/>
            <a:ext cx="8352928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it-IT" sz="1600" dirty="0"/>
              <a:t>Consente di sistematizzare l’acquisizione di tutte le informazioni che fanno capo al fascicolo di operazione in modo da far sì che tutto il processo istruttorio e/o di attuazione dell’operazione sia monitorato, tracciato e documentato nell’ambito del SIURP.</a:t>
            </a:r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xmlns="" id="{0646D935-FA37-42E3-A72D-98529306C9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953"/>
          <a:stretch/>
        </p:blipFill>
        <p:spPr>
          <a:xfrm>
            <a:off x="323528" y="1124744"/>
            <a:ext cx="8496944" cy="397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>
                <a:solidFill>
                  <a:schemeClr val="bg1"/>
                </a:solidFill>
              </a:rPr>
              <a:t>Dialogo Regione/Beneficiario Finale 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xmlns="" id="{465631DF-1499-4FD0-B5B0-1337CBF418B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17748" y="2893256"/>
            <a:ext cx="5667120" cy="320004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79512" y="1700808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600" b="1" dirty="0"/>
              <a:t>L’area di comunicazione consente, inoltre, di conseguire i seguenti benefici: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it-IT" sz="1600" dirty="0"/>
              <a:t>riduzione dei tempi istruttori: l’intera pratica risiede sul sistema informativo ed è consultabile in ogni momento;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it-IT" sz="1600" dirty="0"/>
              <a:t>implementazione di una modalità più efficace di gestione dei trasferimenti di risorse al Beneficiario Finale;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it-IT" sz="1600" dirty="0"/>
              <a:t>possibilità di controllare la tempistica dei trasferimenti;</a:t>
            </a:r>
          </a:p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it-IT" sz="1600" dirty="0"/>
              <a:t>aggiornamento sistematico dei dati di monitoraggio (il trasferimento di risorse al beneficiario è subordinato, in corrispondenza di ciascuna domanda di rimborso, all’aggiornamento dei dati di monitoraggio finanziario, fisico, procedurale da effettuarsi a cura dello stesso beneficiario).</a:t>
            </a:r>
          </a:p>
        </p:txBody>
      </p:sp>
    </p:spTree>
    <p:extLst>
      <p:ext uri="{BB962C8B-B14F-4D97-AF65-F5344CB8AC3E}">
        <p14:creationId xmlns:p14="http://schemas.microsoft.com/office/powerpoint/2010/main" val="7315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>
                <a:solidFill>
                  <a:schemeClr val="bg1"/>
                </a:solidFill>
              </a:rPr>
              <a:t>Circolari dell’</a:t>
            </a:r>
            <a:r>
              <a:rPr lang="it-IT" sz="2000" b="1" dirty="0" err="1">
                <a:solidFill>
                  <a:schemeClr val="bg1"/>
                </a:solidFill>
              </a:rPr>
              <a:t>AdG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xmlns="" id="{465631DF-1499-4FD0-B5B0-1337CBF418B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17748" y="2893256"/>
            <a:ext cx="5667120" cy="3200040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79512" y="1124744"/>
            <a:ext cx="835292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600" dirty="0"/>
              <a:t>Con nota </a:t>
            </a:r>
            <a:r>
              <a:rPr lang="it-IT" sz="1600" dirty="0" err="1"/>
              <a:t>prot</a:t>
            </a:r>
            <a:r>
              <a:rPr lang="it-IT" sz="1600" dirty="0"/>
              <a:t>. n. 361667 del 20/11/2017 viene chiesto ai Dipartimenti responsabili dell’attuazione di rendere disponibili i documenti giustificativi che costituiscono la pista di controllo in SIURP.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600" dirty="0"/>
              <a:t>Con nota </a:t>
            </a:r>
            <a:r>
              <a:rPr lang="it-IT" sz="1600" dirty="0" err="1"/>
              <a:t>prot</a:t>
            </a:r>
            <a:r>
              <a:rPr lang="it-IT" sz="1600" dirty="0"/>
              <a:t>. n. 17069 del 17/01/2018 viene sollecitato l’utilizzo di modalità di scambio elettronico dei dati tramite SIURP. Per tale scopo viene richiesta l’attivazione, per ciascuna delle operazioni finanziate (per Ente, </a:t>
            </a:r>
            <a:r>
              <a:rPr lang="it-IT" sz="1600" dirty="0" err="1"/>
              <a:t>PdA</a:t>
            </a:r>
            <a:r>
              <a:rPr lang="it-IT" sz="1600" dirty="0"/>
              <a:t> o per singola operazione), delle utenze degli operatori che, per conto dei Soggetti Beneficiari, dovranno operare sul sistema.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600" dirty="0"/>
              <a:t>Con nota </a:t>
            </a:r>
            <a:r>
              <a:rPr lang="it-IT" sz="1600" dirty="0" err="1"/>
              <a:t>prot</a:t>
            </a:r>
            <a:r>
              <a:rPr lang="it-IT" sz="1600" dirty="0"/>
              <a:t>. n. 66872 del 23/02/2018 viene data la seguente informativa: «per assicurare la corretta applicazione delle disposizioni … in materia di gestione del fascicolo elettronico di progetto e di scambio elettronico di dati tra Beneficiari, …, Autorità di Gestione, Certificazione e Audit, è necessario integrare» in maniera adeguata «gli schemi di convenzione. Per le convenzioni in essere dovrà essere previsto un addendum».</a:t>
            </a:r>
          </a:p>
          <a:p>
            <a:pPr marL="285750" indent="-285750"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t-IT" sz="1600" dirty="0"/>
              <a:t>Con la circolare n. 199790 del 6/06/2018 vengono fornite dettagliate indicazioni in merito alle modalità di censimento a sistema dei dati finanziari, fisici e procedurali del POR. </a:t>
            </a:r>
          </a:p>
        </p:txBody>
      </p:sp>
    </p:spTree>
    <p:extLst>
      <p:ext uri="{BB962C8B-B14F-4D97-AF65-F5344CB8AC3E}">
        <p14:creationId xmlns:p14="http://schemas.microsoft.com/office/powerpoint/2010/main" val="18787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dirty="0">
                <a:solidFill>
                  <a:schemeClr val="bg1"/>
                </a:solidFill>
              </a:rPr>
              <a:t>Formazione</a:t>
            </a:r>
          </a:p>
        </p:txBody>
      </p:sp>
      <p:sp>
        <p:nvSpPr>
          <p:cNvPr id="5" name="CustomShape 2"/>
          <p:cNvSpPr/>
          <p:nvPr/>
        </p:nvSpPr>
        <p:spPr>
          <a:xfrm>
            <a:off x="139520" y="1196752"/>
            <a:ext cx="4432480" cy="504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600" dirty="0"/>
              <a:t>Nel corso delle attività di formazione sono state illustrate le modalità operative attraverso le quali: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/>
              <a:t>il Beneficiario: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1600" dirty="0"/>
              <a:t>alimenta il fascicolo di operazione;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1600" dirty="0"/>
              <a:t>aggiorna gli indicatori;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1600" dirty="0"/>
              <a:t>inoltra la «domanda di rimborso»;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dirty="0"/>
              <a:t>il Responsabile di Azione: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1600" dirty="0"/>
              <a:t>accetta la domanda di rimborso;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1600" dirty="0"/>
              <a:t>richiede, ove necessario, delle integrazioni;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it-IT" sz="1600" dirty="0"/>
              <a:t>procede alla liquidazione.</a:t>
            </a:r>
          </a:p>
          <a:p>
            <a:pPr>
              <a:lnSpc>
                <a:spcPct val="100000"/>
              </a:lnSpc>
            </a:pPr>
            <a:r>
              <a:rPr lang="it-IT" sz="1600" dirty="0"/>
              <a:t>Nel corso delle sessioni è stata presentata la guida operativa semplificata delle modalità di interazione, disponibile on line. 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it-IT" sz="1600" dirty="0"/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it-IT" sz="1600" dirty="0"/>
          </a:p>
          <a:p>
            <a:pPr algn="just">
              <a:lnSpc>
                <a:spcPct val="100000"/>
              </a:lnSpc>
            </a:pPr>
            <a:endParaRPr lang="it-IT" sz="1600" dirty="0"/>
          </a:p>
          <a:p>
            <a:pPr algn="just">
              <a:lnSpc>
                <a:spcPct val="100000"/>
              </a:lnSpc>
            </a:pPr>
            <a:endParaRPr lang="it-IT" sz="1600" dirty="0"/>
          </a:p>
        </p:txBody>
      </p:sp>
      <p:pic>
        <p:nvPicPr>
          <p:cNvPr id="7" name="Immagine 5">
            <a:extLst>
              <a:ext uri="{FF2B5EF4-FFF2-40B4-BE49-F238E27FC236}">
                <a16:creationId xmlns:a16="http://schemas.microsoft.com/office/drawing/2014/main" xmlns="" id="{465631DF-1499-4FD0-B5B0-1337CBF418B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17748" y="2893256"/>
            <a:ext cx="5667120" cy="3200040"/>
          </a:xfrm>
          <a:prstGeom prst="rect">
            <a:avLst/>
          </a:prstGeom>
          <a:ln>
            <a:noFill/>
          </a:ln>
        </p:spPr>
      </p:pic>
      <p:pic>
        <p:nvPicPr>
          <p:cNvPr id="8" name="Immagine 3">
            <a:extLst>
              <a:ext uri="{FF2B5EF4-FFF2-40B4-BE49-F238E27FC236}">
                <a16:creationId xmlns:a16="http://schemas.microsoft.com/office/drawing/2014/main" xmlns="" id="{A01D4097-2524-492E-877B-12260A9BF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005" y="1124744"/>
            <a:ext cx="413545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per CdS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ZMOutlook</vt:lpwstr>
  </property>
  <property fmtid="{D5CDD505-2E9C-101B-9397-08002B2CF9AE}" pid="3" name="SizeBefore">
    <vt:lpwstr>1463544</vt:lpwstr>
  </property>
  <property fmtid="{D5CDD505-2E9C-101B-9397-08002B2CF9AE}" pid="4" name="OptimizationTime">
    <vt:lpwstr>20180710_2012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emplate>Slide per CdS</Template>
  <TotalTime>42860</TotalTime>
  <Words>1107</Words>
  <Application>Microsoft Office PowerPoint</Application>
  <PresentationFormat>On-screen Show (4:3)</PresentationFormat>
  <Paragraphs>134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PGothic</vt:lpstr>
      <vt:lpstr>Arial</vt:lpstr>
      <vt:lpstr>Calibri</vt:lpstr>
      <vt:lpstr>Calibri Light</vt:lpstr>
      <vt:lpstr>Proxima Nova Rg</vt:lpstr>
      <vt:lpstr>Sans Serif</vt:lpstr>
      <vt:lpstr>Verdana</vt:lpstr>
      <vt:lpstr>Wingdings</vt:lpstr>
      <vt:lpstr>Slide per CdS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Rosaria</dc:creator>
  <cp:lastModifiedBy>Francesco Oliverio</cp:lastModifiedBy>
  <cp:revision>803</cp:revision>
  <dcterms:created xsi:type="dcterms:W3CDTF">2016-01-29T10:58:29Z</dcterms:created>
  <dcterms:modified xsi:type="dcterms:W3CDTF">2018-07-09T08:39:10Z</dcterms:modified>
</cp:coreProperties>
</file>